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318" r:id="rId2"/>
    <p:sldId id="341" r:id="rId3"/>
    <p:sldId id="329" r:id="rId4"/>
    <p:sldId id="339" r:id="rId5"/>
    <p:sldId id="340" r:id="rId6"/>
    <p:sldId id="343" r:id="rId7"/>
    <p:sldId id="344" r:id="rId8"/>
    <p:sldId id="345" r:id="rId9"/>
    <p:sldId id="350" r:id="rId10"/>
    <p:sldId id="351" r:id="rId11"/>
    <p:sldId id="348" r:id="rId12"/>
    <p:sldId id="349" r:id="rId13"/>
    <p:sldId id="347" r:id="rId14"/>
    <p:sldId id="342" r:id="rId15"/>
    <p:sldId id="333" r:id="rId16"/>
    <p:sldId id="334" r:id="rId17"/>
    <p:sldId id="352" r:id="rId18"/>
    <p:sldId id="336" r:id="rId19"/>
    <p:sldId id="337" r:id="rId20"/>
    <p:sldId id="353" r:id="rId21"/>
    <p:sldId id="338" r:id="rId22"/>
  </p:sldIdLst>
  <p:sldSz cx="12188825" cy="6858000"/>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29" autoAdjust="0"/>
  </p:normalViewPr>
  <p:slideViewPr>
    <p:cSldViewPr showGuides="1">
      <p:cViewPr varScale="1">
        <p:scale>
          <a:sx n="64" d="100"/>
          <a:sy n="64" d="100"/>
        </p:scale>
        <p:origin x="204" y="44"/>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9/15/2022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9/15/2022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9/15/2022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9/15/2022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9/15/2022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9/15/2022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9/15/2022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9/15/2022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9/15/2022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9/15/2022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9/15/2022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dirty="0"/>
              <a:t>E</a:t>
            </a:r>
            <a:r>
              <a:rPr dirty="0"/>
              <a:t>dit Master text styles</a:t>
            </a:r>
          </a:p>
          <a:p>
            <a:pPr lvl="1"/>
            <a:r>
              <a:rPr dirty="0"/>
              <a:t>Second level</a:t>
            </a:r>
          </a:p>
          <a:p>
            <a:pPr lvl="2"/>
            <a:r>
              <a:rPr dirty="0"/>
              <a:t>Third level</a:t>
            </a:r>
          </a:p>
          <a:p>
            <a:pPr lvl="3"/>
            <a:r>
              <a:rPr dirty="0"/>
              <a:t>Fourth level</a:t>
            </a:r>
          </a:p>
          <a:p>
            <a:pPr lvl="4"/>
            <a:r>
              <a:rPr dirty="0"/>
              <a:t>Fifth level</a:t>
            </a:r>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9/15/2022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oleObject" Target="../embeddings/oleObject1.bin"/><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548680"/>
            <a:ext cx="5945188" cy="4171528"/>
          </a:xfrm>
        </p:spPr>
        <p:txBody>
          <a:bodyPr>
            <a:normAutofit/>
          </a:bodyPr>
          <a:lstStyle/>
          <a:p>
            <a:r>
              <a:rPr lang="en-US" sz="4400" dirty="0"/>
              <a:t>Micro Credit Defaulter Project</a:t>
            </a:r>
          </a:p>
        </p:txBody>
      </p:sp>
      <p:sp>
        <p:nvSpPr>
          <p:cNvPr id="3" name="Subtitle 2"/>
          <p:cNvSpPr>
            <a:spLocks noGrp="1"/>
          </p:cNvSpPr>
          <p:nvPr>
            <p:ph type="subTitle" idx="1"/>
          </p:nvPr>
        </p:nvSpPr>
        <p:spPr>
          <a:xfrm>
            <a:off x="1520825" y="4898573"/>
            <a:ext cx="5945187" cy="618660"/>
          </a:xfrm>
        </p:spPr>
        <p:txBody>
          <a:bodyPr/>
          <a:lstStyle/>
          <a:p>
            <a:pPr algn="r"/>
            <a:r>
              <a:rPr lang="en-US" dirty="0"/>
              <a:t>BY- GAURAV KUMAR </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1884" y="25152"/>
            <a:ext cx="8136904" cy="6832848"/>
          </a:xfrm>
          <a:prstGeom prst="rect">
            <a:avLst/>
          </a:prstGeom>
        </p:spPr>
      </p:pic>
      <p:sp>
        <p:nvSpPr>
          <p:cNvPr id="3" name="Rectangle 2"/>
          <p:cNvSpPr/>
          <p:nvPr/>
        </p:nvSpPr>
        <p:spPr>
          <a:xfrm>
            <a:off x="9694812" y="1988840"/>
            <a:ext cx="2110309" cy="1837426"/>
          </a:xfrm>
          <a:prstGeom prst="rect">
            <a:avLst/>
          </a:prstGeom>
        </p:spPr>
        <p:txBody>
          <a:bodyPr wrap="square">
            <a:spAutoFit/>
          </a:bodyPr>
          <a:lstStyle/>
          <a:p>
            <a:pPr lvl="0">
              <a:lnSpc>
                <a:spcPct val="90000"/>
              </a:lnSpc>
              <a:buSzPts val="1280"/>
            </a:pPr>
            <a:r>
              <a:rPr lang="en-US" dirty="0"/>
              <a:t>Distribution plot to check through all the column details ensuring that the distribution is displayed for further analysis</a:t>
            </a:r>
          </a:p>
        </p:txBody>
      </p:sp>
      <p:sp>
        <p:nvSpPr>
          <p:cNvPr id="4" name="Rectangle 3"/>
          <p:cNvSpPr/>
          <p:nvPr/>
        </p:nvSpPr>
        <p:spPr>
          <a:xfrm>
            <a:off x="9621035" y="1268760"/>
            <a:ext cx="2257862" cy="369332"/>
          </a:xfrm>
          <a:prstGeom prst="rect">
            <a:avLst/>
          </a:prstGeom>
        </p:spPr>
        <p:txBody>
          <a:bodyPr wrap="none">
            <a:spAutoFit/>
          </a:bodyPr>
          <a:lstStyle/>
          <a:p>
            <a:r>
              <a:rPr lang="en-US" dirty="0"/>
              <a:t>Multivariate Analysis</a:t>
            </a:r>
            <a:endParaRPr lang="en-IN" dirty="0"/>
          </a:p>
        </p:txBody>
      </p:sp>
    </p:spTree>
    <p:extLst>
      <p:ext uri="{BB962C8B-B14F-4D97-AF65-F5344CB8AC3E}">
        <p14:creationId xmlns:p14="http://schemas.microsoft.com/office/powerpoint/2010/main" val="332305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76" y="-5060"/>
            <a:ext cx="9399548" cy="6858000"/>
          </a:xfrm>
          <a:prstGeom prst="rect">
            <a:avLst/>
          </a:prstGeom>
        </p:spPr>
      </p:pic>
      <p:sp>
        <p:nvSpPr>
          <p:cNvPr id="3" name="Rectangle 2"/>
          <p:cNvSpPr/>
          <p:nvPr/>
        </p:nvSpPr>
        <p:spPr>
          <a:xfrm>
            <a:off x="7678588" y="6093296"/>
            <a:ext cx="2769804" cy="400110"/>
          </a:xfrm>
          <a:prstGeom prst="rect">
            <a:avLst/>
          </a:prstGeom>
        </p:spPr>
        <p:txBody>
          <a:bodyPr wrap="square">
            <a:spAutoFit/>
          </a:bodyPr>
          <a:lstStyle/>
          <a:p>
            <a:pPr algn="r"/>
            <a:r>
              <a:rPr lang="en-IN" sz="2000" b="1" dirty="0">
                <a:latin typeface="Calibri" panose="020F0502020204030204" pitchFamily="34" charset="0"/>
                <a:ea typeface="Calibri" panose="020F0502020204030204" pitchFamily="34" charset="0"/>
                <a:cs typeface="Times New Roman" panose="02020603050405020304" pitchFamily="18" charset="0"/>
              </a:rPr>
              <a:t>Plotting the Histogram</a:t>
            </a:r>
            <a:endParaRPr lang="en-IN" sz="2000" dirty="0"/>
          </a:p>
        </p:txBody>
      </p:sp>
    </p:spTree>
    <p:extLst>
      <p:ext uri="{BB962C8B-B14F-4D97-AF65-F5344CB8AC3E}">
        <p14:creationId xmlns:p14="http://schemas.microsoft.com/office/powerpoint/2010/main" val="110782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5900" y="20092"/>
            <a:ext cx="7632848" cy="6858000"/>
          </a:xfrm>
          <a:prstGeom prst="rect">
            <a:avLst/>
          </a:prstGeom>
        </p:spPr>
      </p:pic>
      <p:sp>
        <p:nvSpPr>
          <p:cNvPr id="3" name="Rectangle 2"/>
          <p:cNvSpPr/>
          <p:nvPr/>
        </p:nvSpPr>
        <p:spPr>
          <a:xfrm>
            <a:off x="9766820" y="1484784"/>
            <a:ext cx="1942070" cy="369332"/>
          </a:xfrm>
          <a:prstGeom prst="rect">
            <a:avLst/>
          </a:prstGeom>
        </p:spPr>
        <p:txBody>
          <a:bodyPr wrap="none">
            <a:spAutoFit/>
          </a:bodyPr>
          <a:lstStyle/>
          <a:p>
            <a:r>
              <a:rPr lang="en-US" dirty="0"/>
              <a:t>Bivariate Analysis</a:t>
            </a:r>
            <a:endParaRPr lang="en-IN" dirty="0"/>
          </a:p>
        </p:txBody>
      </p:sp>
      <p:sp>
        <p:nvSpPr>
          <p:cNvPr id="4" name="Rectangle 3"/>
          <p:cNvSpPr/>
          <p:nvPr/>
        </p:nvSpPr>
        <p:spPr>
          <a:xfrm>
            <a:off x="9766820" y="2852936"/>
            <a:ext cx="2182317" cy="1837426"/>
          </a:xfrm>
          <a:prstGeom prst="rect">
            <a:avLst/>
          </a:prstGeom>
        </p:spPr>
        <p:txBody>
          <a:bodyPr wrap="square">
            <a:spAutoFit/>
          </a:bodyPr>
          <a:lstStyle/>
          <a:p>
            <a:pPr lvl="0">
              <a:lnSpc>
                <a:spcPct val="90000"/>
              </a:lnSpc>
              <a:buSzPts val="1280"/>
            </a:pPr>
            <a:r>
              <a:rPr lang="en-US" dirty="0"/>
              <a:t>With the help of Bar Plot we are able to see the success and failure label data for the columns basically the feature data.</a:t>
            </a:r>
          </a:p>
        </p:txBody>
      </p:sp>
    </p:spTree>
    <p:extLst>
      <p:ext uri="{BB962C8B-B14F-4D97-AF65-F5344CB8AC3E}">
        <p14:creationId xmlns:p14="http://schemas.microsoft.com/office/powerpoint/2010/main" val="46954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7868" y="0"/>
            <a:ext cx="8280920" cy="6858000"/>
          </a:xfrm>
          <a:prstGeom prst="rect">
            <a:avLst/>
          </a:prstGeom>
        </p:spPr>
      </p:pic>
      <p:sp>
        <p:nvSpPr>
          <p:cNvPr id="4" name="Rectangle 3"/>
          <p:cNvSpPr/>
          <p:nvPr/>
        </p:nvSpPr>
        <p:spPr>
          <a:xfrm>
            <a:off x="9550796" y="2385637"/>
            <a:ext cx="2470349" cy="1837426"/>
          </a:xfrm>
          <a:prstGeom prst="rect">
            <a:avLst/>
          </a:prstGeom>
        </p:spPr>
        <p:txBody>
          <a:bodyPr wrap="square">
            <a:spAutoFit/>
          </a:bodyPr>
          <a:lstStyle/>
          <a:p>
            <a:pPr lvl="0">
              <a:lnSpc>
                <a:spcPct val="90000"/>
              </a:lnSpc>
              <a:buSzPts val="1280"/>
            </a:pPr>
            <a:r>
              <a:rPr lang="en-US" dirty="0"/>
              <a:t>statistical  representation of the all the numeric data columns.</a:t>
            </a:r>
          </a:p>
          <a:p>
            <a:pPr lvl="0">
              <a:lnSpc>
                <a:spcPct val="90000"/>
              </a:lnSpc>
              <a:buSzPts val="1280"/>
            </a:pPr>
            <a:r>
              <a:rPr lang="en-US" dirty="0"/>
              <a:t>In that have outliers so treat them with different methods</a:t>
            </a:r>
          </a:p>
        </p:txBody>
      </p:sp>
    </p:spTree>
    <p:extLst>
      <p:ext uri="{BB962C8B-B14F-4D97-AF65-F5344CB8AC3E}">
        <p14:creationId xmlns:p14="http://schemas.microsoft.com/office/powerpoint/2010/main" val="15899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Model building</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66420" y="2895599"/>
            <a:ext cx="5257800" cy="2117578"/>
          </a:xfrm>
        </p:spPr>
      </p:pic>
      <p:sp>
        <p:nvSpPr>
          <p:cNvPr id="5" name="Text Placeholder 4"/>
          <p:cNvSpPr>
            <a:spLocks noGrp="1"/>
          </p:cNvSpPr>
          <p:nvPr>
            <p:ph type="body" sz="half" idx="2"/>
          </p:nvPr>
        </p:nvSpPr>
        <p:spPr>
          <a:xfrm>
            <a:off x="1522413" y="2895599"/>
            <a:ext cx="4114800" cy="3276601"/>
          </a:xfrm>
        </p:spPr>
        <p:txBody>
          <a:bodyPr>
            <a:normAutofit lnSpcReduction="10000"/>
          </a:bodyPr>
          <a:lstStyle/>
          <a:p>
            <a:pPr algn="just"/>
            <a:r>
              <a:rPr lang="en-IN" dirty="0"/>
              <a:t>Built model which can be used to predict in terms of a probability for each loan transaction, whether the customer will be paying back the loaned amount within 5 days of insurance of loan. </a:t>
            </a:r>
          </a:p>
          <a:p>
            <a:pPr algn="just"/>
            <a:r>
              <a:rPr lang="en-IN" dirty="0"/>
              <a:t>In this case, Label ‘1’ indicates that the loan has been payed i.e. Non- defaulter, while, Label ‘0’ indicates that the loan has not been payed i.e. defaulter.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580" y="1282005"/>
            <a:ext cx="2667000" cy="1340768"/>
          </a:xfrm>
          <a:prstGeom prst="rect">
            <a:avLst/>
          </a:prstGeom>
        </p:spPr>
      </p:pic>
    </p:spTree>
    <p:extLst>
      <p:ext uri="{BB962C8B-B14F-4D97-AF65-F5344CB8AC3E}">
        <p14:creationId xmlns:p14="http://schemas.microsoft.com/office/powerpoint/2010/main" val="95976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404664"/>
            <a:ext cx="8100394" cy="4248471"/>
          </a:xfrm>
        </p:spPr>
        <p:txBody>
          <a:bodyPr>
            <a:noAutofit/>
          </a:bodyPr>
          <a:lstStyle/>
          <a:p>
            <a:r>
              <a:rPr lang="en-US" sz="1800" dirty="0"/>
              <a:t> </a:t>
            </a:r>
          </a:p>
        </p:txBody>
      </p:sp>
      <p:sp>
        <p:nvSpPr>
          <p:cNvPr id="4" name="Text Placeholder 3"/>
          <p:cNvSpPr>
            <a:spLocks noGrp="1"/>
          </p:cNvSpPr>
          <p:nvPr>
            <p:ph type="body" idx="1"/>
          </p:nvPr>
        </p:nvSpPr>
        <p:spPr>
          <a:xfrm>
            <a:off x="1629916" y="4869161"/>
            <a:ext cx="8122095" cy="1152128"/>
          </a:xfrm>
        </p:spPr>
        <p:txBody>
          <a:bodyPr>
            <a:normAutofit fontScale="70000" lnSpcReduction="20000"/>
          </a:bodyPr>
          <a:lstStyle/>
          <a:p>
            <a:pPr algn="just"/>
            <a:r>
              <a:rPr lang="en-IN" dirty="0"/>
              <a:t>Models: Random Forest Classifier, Decision Tree Classifier, Ada Boost Classifier, Gradient Boosting Classifier, Bagging Classifier, XGB Classifier, SGD Classifier were our baseline methods. </a:t>
            </a:r>
          </a:p>
          <a:p>
            <a:pPr algn="just"/>
            <a:r>
              <a:rPr lang="en-IN" dirty="0"/>
              <a:t>For model implementations, the open-source </a:t>
            </a:r>
            <a:r>
              <a:rPr lang="en-IN" dirty="0" err="1"/>
              <a:t>Scikit</a:t>
            </a:r>
            <a:r>
              <a:rPr lang="en-IN" dirty="0"/>
              <a:t>-Learn package used</a:t>
            </a:r>
            <a:endParaRPr lang="en-US" dirty="0"/>
          </a:p>
        </p:txBody>
      </p:sp>
      <p:pic>
        <p:nvPicPr>
          <p:cNvPr id="8" name="Picture 7"/>
          <p:cNvPicPr/>
          <p:nvPr/>
        </p:nvPicPr>
        <p:blipFill>
          <a:blip r:embed="rId2"/>
          <a:stretch>
            <a:fillRect/>
          </a:stretch>
        </p:blipFill>
        <p:spPr>
          <a:xfrm>
            <a:off x="2417575" y="206525"/>
            <a:ext cx="2088232" cy="1826105"/>
          </a:xfrm>
          <a:prstGeom prst="rect">
            <a:avLst/>
          </a:prstGeom>
        </p:spPr>
      </p:pic>
      <p:pic>
        <p:nvPicPr>
          <p:cNvPr id="9" name="Picture 8"/>
          <p:cNvPicPr/>
          <p:nvPr/>
        </p:nvPicPr>
        <p:blipFill>
          <a:blip r:embed="rId3"/>
          <a:stretch>
            <a:fillRect/>
          </a:stretch>
        </p:blipFill>
        <p:spPr>
          <a:xfrm>
            <a:off x="5400971" y="625462"/>
            <a:ext cx="4320480" cy="1497173"/>
          </a:xfrm>
          <a:prstGeom prst="rect">
            <a:avLst/>
          </a:prstGeom>
        </p:spPr>
      </p:pic>
      <p:sp>
        <p:nvSpPr>
          <p:cNvPr id="3" name="Rectangle 2"/>
          <p:cNvSpPr/>
          <p:nvPr/>
        </p:nvSpPr>
        <p:spPr>
          <a:xfrm>
            <a:off x="6010084" y="296651"/>
            <a:ext cx="2904962" cy="369332"/>
          </a:xfrm>
          <a:prstGeom prst="rect">
            <a:avLst/>
          </a:prstGeom>
        </p:spPr>
        <p:txBody>
          <a:bodyPr wrap="none">
            <a:spAutoFit/>
          </a:bodyPr>
          <a:lstStyle/>
          <a:p>
            <a:r>
              <a:rPr lang="en-IN" b="1" dirty="0">
                <a:solidFill>
                  <a:srgbClr val="000000"/>
                </a:solidFill>
                <a:latin typeface="Calibri" panose="020F0502020204030204" pitchFamily="34" charset="0"/>
                <a:ea typeface="Times New Roman" panose="02020603050405020304" pitchFamily="18" charset="0"/>
              </a:rPr>
              <a:t>Accuracy score of train-test:</a:t>
            </a:r>
            <a:endParaRPr lang="en-IN" dirty="0"/>
          </a:p>
        </p:txBody>
      </p:sp>
      <p:pic>
        <p:nvPicPr>
          <p:cNvPr id="11" name="Picture 10"/>
          <p:cNvPicPr>
            <a:picLocks noChangeAspect="1"/>
          </p:cNvPicPr>
          <p:nvPr/>
        </p:nvPicPr>
        <p:blipFill>
          <a:blip r:embed="rId4"/>
          <a:stretch>
            <a:fillRect/>
          </a:stretch>
        </p:blipFill>
        <p:spPr>
          <a:xfrm>
            <a:off x="2638028" y="2122635"/>
            <a:ext cx="6740277" cy="2638513"/>
          </a:xfrm>
          <a:prstGeom prst="rect">
            <a:avLst/>
          </a:prstGeom>
        </p:spPr>
      </p:pic>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78188" y="132556"/>
            <a:ext cx="4023419" cy="743744"/>
          </a:xfrm>
        </p:spPr>
        <p:txBody>
          <a:bodyPr/>
          <a:lstStyle/>
          <a:p>
            <a:pPr algn="ctr"/>
            <a:r>
              <a:rPr lang="en-US" dirty="0"/>
              <a:t>Models: </a:t>
            </a:r>
          </a:p>
        </p:txBody>
      </p:sp>
      <p:pic>
        <p:nvPicPr>
          <p:cNvPr id="11" name="Picture 10"/>
          <p:cNvPicPr/>
          <p:nvPr/>
        </p:nvPicPr>
        <p:blipFill>
          <a:blip r:embed="rId2"/>
          <a:stretch>
            <a:fillRect/>
          </a:stretch>
        </p:blipFill>
        <p:spPr>
          <a:xfrm>
            <a:off x="1836945" y="1457400"/>
            <a:ext cx="4275523" cy="2331640"/>
          </a:xfrm>
          <a:prstGeom prst="rect">
            <a:avLst/>
          </a:prstGeom>
        </p:spPr>
      </p:pic>
      <p:pic>
        <p:nvPicPr>
          <p:cNvPr id="12" name="Picture 11"/>
          <p:cNvPicPr/>
          <p:nvPr/>
        </p:nvPicPr>
        <p:blipFill>
          <a:blip r:embed="rId3"/>
          <a:stretch>
            <a:fillRect/>
          </a:stretch>
        </p:blipFill>
        <p:spPr>
          <a:xfrm>
            <a:off x="6958508" y="1501537"/>
            <a:ext cx="4536504" cy="2287503"/>
          </a:xfrm>
          <a:prstGeom prst="rect">
            <a:avLst/>
          </a:prstGeom>
        </p:spPr>
      </p:pic>
      <p:sp>
        <p:nvSpPr>
          <p:cNvPr id="4" name="Rectangle 3"/>
          <p:cNvSpPr/>
          <p:nvPr/>
        </p:nvSpPr>
        <p:spPr>
          <a:xfrm>
            <a:off x="2165282" y="1084637"/>
            <a:ext cx="253954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Random Forest Classifier</a:t>
            </a:r>
            <a:endParaRPr lang="en-IN" dirty="0"/>
          </a:p>
        </p:txBody>
      </p:sp>
      <p:sp>
        <p:nvSpPr>
          <p:cNvPr id="5" name="Rectangle 4"/>
          <p:cNvSpPr/>
          <p:nvPr/>
        </p:nvSpPr>
        <p:spPr>
          <a:xfrm>
            <a:off x="7678588" y="1084637"/>
            <a:ext cx="214097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Ada-Boost Classifier </a:t>
            </a:r>
            <a:endParaRPr lang="en-IN" dirty="0"/>
          </a:p>
        </p:txBody>
      </p:sp>
      <p:pic>
        <p:nvPicPr>
          <p:cNvPr id="15" name="Picture 14"/>
          <p:cNvPicPr/>
          <p:nvPr/>
        </p:nvPicPr>
        <p:blipFill>
          <a:blip r:embed="rId4"/>
          <a:stretch>
            <a:fillRect/>
          </a:stretch>
        </p:blipFill>
        <p:spPr>
          <a:xfrm>
            <a:off x="3934172" y="3836608"/>
            <a:ext cx="5472608" cy="2760744"/>
          </a:xfrm>
          <a:prstGeom prst="rect">
            <a:avLst/>
          </a:prstGeo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2"/>
          <a:stretch>
            <a:fillRect/>
          </a:stretch>
        </p:blipFill>
        <p:spPr>
          <a:xfrm>
            <a:off x="1917948" y="548679"/>
            <a:ext cx="4176464" cy="2782019"/>
          </a:xfrm>
          <a:prstGeom prst="rect">
            <a:avLst/>
          </a:prstGeom>
        </p:spPr>
      </p:pic>
      <p:sp>
        <p:nvSpPr>
          <p:cNvPr id="3" name="Rectangle 2"/>
          <p:cNvSpPr/>
          <p:nvPr/>
        </p:nvSpPr>
        <p:spPr>
          <a:xfrm>
            <a:off x="1845940" y="179348"/>
            <a:ext cx="2816669"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Gradient Boosting Classifier</a:t>
            </a:r>
            <a:endParaRPr lang="en-IN" dirty="0"/>
          </a:p>
        </p:txBody>
      </p:sp>
      <p:sp>
        <p:nvSpPr>
          <p:cNvPr id="4" name="Rectangle 3"/>
          <p:cNvSpPr/>
          <p:nvPr/>
        </p:nvSpPr>
        <p:spPr>
          <a:xfrm>
            <a:off x="8542684" y="179348"/>
            <a:ext cx="184730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Bagging Classifier</a:t>
            </a:r>
            <a:endParaRPr lang="en-IN" dirty="0"/>
          </a:p>
        </p:txBody>
      </p:sp>
      <p:pic>
        <p:nvPicPr>
          <p:cNvPr id="15" name="Picture 14"/>
          <p:cNvPicPr/>
          <p:nvPr/>
        </p:nvPicPr>
        <p:blipFill>
          <a:blip r:embed="rId3"/>
          <a:stretch>
            <a:fillRect/>
          </a:stretch>
        </p:blipFill>
        <p:spPr>
          <a:xfrm>
            <a:off x="7246540" y="548680"/>
            <a:ext cx="4380034" cy="2664296"/>
          </a:xfrm>
          <a:prstGeom prst="rect">
            <a:avLst/>
          </a:prstGeom>
        </p:spPr>
      </p:pic>
      <p:pic>
        <p:nvPicPr>
          <p:cNvPr id="17" name="Picture 16"/>
          <p:cNvPicPr/>
          <p:nvPr/>
        </p:nvPicPr>
        <p:blipFill>
          <a:blip r:embed="rId4"/>
          <a:stretch>
            <a:fillRect/>
          </a:stretch>
        </p:blipFill>
        <p:spPr>
          <a:xfrm>
            <a:off x="1467667" y="3501008"/>
            <a:ext cx="4622230" cy="2952328"/>
          </a:xfrm>
          <a:prstGeom prst="rect">
            <a:avLst/>
          </a:prstGeom>
        </p:spPr>
      </p:pic>
      <p:pic>
        <p:nvPicPr>
          <p:cNvPr id="18" name="Picture 17"/>
          <p:cNvPicPr/>
          <p:nvPr/>
        </p:nvPicPr>
        <p:blipFill>
          <a:blip r:embed="rId5"/>
          <a:stretch>
            <a:fillRect/>
          </a:stretch>
        </p:blipFill>
        <p:spPr>
          <a:xfrm>
            <a:off x="6975176" y="3501008"/>
            <a:ext cx="4680520" cy="2952328"/>
          </a:xfrm>
          <a:prstGeom prst="rect">
            <a:avLst/>
          </a:prstGeom>
        </p:spPr>
      </p:pic>
    </p:spTree>
    <p:extLst>
      <p:ext uri="{BB962C8B-B14F-4D97-AF65-F5344CB8AC3E}">
        <p14:creationId xmlns:p14="http://schemas.microsoft.com/office/powerpoint/2010/main" val="238688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57908" y="1052736"/>
            <a:ext cx="4248472" cy="2880320"/>
          </a:xfrm>
          <a:prstGeom prst="rect">
            <a:avLst/>
          </a:prstGeom>
        </p:spPr>
      </p:pic>
      <p:sp>
        <p:nvSpPr>
          <p:cNvPr id="3" name="Rectangle 2"/>
          <p:cNvSpPr/>
          <p:nvPr/>
        </p:nvSpPr>
        <p:spPr>
          <a:xfrm>
            <a:off x="3934172" y="404664"/>
            <a:ext cx="5472608" cy="369332"/>
          </a:xfrm>
          <a:prstGeom prst="rect">
            <a:avLst/>
          </a:prstGeom>
        </p:spPr>
        <p:txBody>
          <a:bodyPr wrap="square">
            <a:spAutoFit/>
          </a:bodyPr>
          <a:lstStyle/>
          <a:p>
            <a:pPr algn="ctr"/>
            <a:r>
              <a:rPr lang="en-IN" b="1" dirty="0">
                <a:solidFill>
                  <a:srgbClr val="000000"/>
                </a:solidFill>
                <a:latin typeface="Helvetica Neue"/>
              </a:rPr>
              <a:t>Hyper-parameter Tuning  and  </a:t>
            </a:r>
            <a:r>
              <a:rPr lang="en-IN" b="1" dirty="0"/>
              <a:t>ROC &amp; AUC SCORE</a:t>
            </a:r>
          </a:p>
        </p:txBody>
      </p:sp>
      <p:pic>
        <p:nvPicPr>
          <p:cNvPr id="4" name="Picture 3"/>
          <p:cNvPicPr/>
          <p:nvPr/>
        </p:nvPicPr>
        <p:blipFill>
          <a:blip r:embed="rId3"/>
          <a:stretch>
            <a:fillRect/>
          </a:stretch>
        </p:blipFill>
        <p:spPr>
          <a:xfrm>
            <a:off x="6670476" y="1268760"/>
            <a:ext cx="4824536" cy="2952328"/>
          </a:xfrm>
          <a:prstGeom prst="rect">
            <a:avLst/>
          </a:prstGeom>
        </p:spPr>
      </p:pic>
      <p:sp>
        <p:nvSpPr>
          <p:cNvPr id="6" name="Rectangle 5"/>
          <p:cNvSpPr/>
          <p:nvPr/>
        </p:nvSpPr>
        <p:spPr>
          <a:xfrm>
            <a:off x="2926060" y="4581128"/>
            <a:ext cx="6768752" cy="1200329"/>
          </a:xfrm>
          <a:prstGeom prst="rect">
            <a:avLst/>
          </a:prstGeom>
        </p:spPr>
        <p:txBody>
          <a:bodyPr wrap="square">
            <a:spAutoFit/>
          </a:bodyPr>
          <a:lstStyle/>
          <a:p>
            <a:pPr algn="just"/>
            <a:r>
              <a:rPr lang="en-IN" dirty="0">
                <a:latin typeface="Calibri" panose="020F0502020204030204" pitchFamily="34" charset="0"/>
                <a:ea typeface="Calibri" panose="020F0502020204030204" pitchFamily="34" charset="0"/>
                <a:cs typeface="Times New Roman" panose="02020603050405020304" pitchFamily="18" charset="0"/>
              </a:rPr>
              <a:t>ROC curves and AUCs are used to measure the quality of a classifier’s output; thus, they measure how correctly a classifier has been tuned. Movement along the ROC curve is typically a trade-off between the classifier’s sensitivity (true positive rate (TPR))</a:t>
            </a:r>
            <a:endParaRPr lang="en-IN" dirty="0"/>
          </a:p>
        </p:txBody>
      </p:sp>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Fit Model </a:t>
            </a:r>
          </a:p>
        </p:txBody>
      </p:sp>
      <p:sp>
        <p:nvSpPr>
          <p:cNvPr id="6" name="Text Placeholder 5"/>
          <p:cNvSpPr>
            <a:spLocks noGrp="1"/>
          </p:cNvSpPr>
          <p:nvPr>
            <p:ph type="body" sz="half" idx="2"/>
          </p:nvPr>
        </p:nvSpPr>
        <p:spPr>
          <a:xfrm>
            <a:off x="1436968" y="3068960"/>
            <a:ext cx="3063057" cy="2736304"/>
          </a:xfrm>
        </p:spPr>
        <p:txBody>
          <a:bodyPr>
            <a:normAutofit/>
          </a:bodyPr>
          <a:lstStyle/>
          <a:p>
            <a:r>
              <a:rPr lang="en-IN" dirty="0"/>
              <a:t>The best model with 91.18% accuracy score</a:t>
            </a:r>
          </a:p>
          <a:p>
            <a:r>
              <a:rPr lang="en-IN" dirty="0"/>
              <a:t>Database help in making perfect model &amp; help in understanding Indonesian micro finance services (MFS)</a:t>
            </a:r>
            <a:endParaRPr lang="en-US" dirty="0"/>
          </a:p>
        </p:txBody>
      </p:sp>
      <p:pic>
        <p:nvPicPr>
          <p:cNvPr id="7" name="Content Placeholder 6"/>
          <p:cNvPicPr>
            <a:picLocks noGrp="1"/>
          </p:cNvPicPr>
          <p:nvPr>
            <p:ph idx="1"/>
          </p:nvPr>
        </p:nvPicPr>
        <p:blipFill>
          <a:blip r:embed="rId2"/>
          <a:stretch>
            <a:fillRect/>
          </a:stretch>
        </p:blipFill>
        <p:spPr>
          <a:xfrm>
            <a:off x="6142990" y="2060848"/>
            <a:ext cx="2736304" cy="1897683"/>
          </a:xfrm>
          <a:prstGeom prst="rect">
            <a:avLst/>
          </a:prstGeom>
        </p:spPr>
      </p:pic>
      <p:pic>
        <p:nvPicPr>
          <p:cNvPr id="3" name="Picture 2"/>
          <p:cNvPicPr>
            <a:picLocks noChangeAspect="1"/>
          </p:cNvPicPr>
          <p:nvPr/>
        </p:nvPicPr>
        <p:blipFill>
          <a:blip r:embed="rId3"/>
          <a:stretch>
            <a:fillRect/>
          </a:stretch>
        </p:blipFill>
        <p:spPr>
          <a:xfrm>
            <a:off x="8974732" y="2780928"/>
            <a:ext cx="2470398" cy="3024336"/>
          </a:xfrm>
          <a:prstGeom prst="rect">
            <a:avLst/>
          </a:prstGeom>
        </p:spPr>
      </p:pic>
      <p:pic>
        <p:nvPicPr>
          <p:cNvPr id="4" name="Picture 3"/>
          <p:cNvPicPr>
            <a:picLocks noChangeAspect="1"/>
          </p:cNvPicPr>
          <p:nvPr/>
        </p:nvPicPr>
        <p:blipFill>
          <a:blip r:embed="rId4"/>
          <a:stretch>
            <a:fillRect/>
          </a:stretch>
        </p:blipFill>
        <p:spPr>
          <a:xfrm>
            <a:off x="4667472" y="4149080"/>
            <a:ext cx="4007297" cy="1438275"/>
          </a:xfrm>
          <a:prstGeom prst="rect">
            <a:avLst/>
          </a:prstGeom>
        </p:spPr>
      </p:pic>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685800"/>
            <a:ext cx="4211959" cy="1925638"/>
          </a:xfrm>
        </p:spPr>
        <p:txBody>
          <a:bodyPr>
            <a:normAutofit/>
          </a:bodyPr>
          <a:lstStyle/>
          <a:p>
            <a:r>
              <a:rPr lang="en-US" dirty="0"/>
              <a:t>Microfinance </a:t>
            </a:r>
            <a:br>
              <a:rPr lang="en-US" dirty="0"/>
            </a:br>
            <a:r>
              <a:rPr lang="en-US" sz="1600" dirty="0"/>
              <a:t>(a brief description about  </a:t>
            </a:r>
            <a:r>
              <a:rPr lang="en-US" sz="1750" dirty="0"/>
              <a:t>Indonesians</a:t>
            </a:r>
            <a:r>
              <a:rPr lang="en-US" sz="1600" dirty="0"/>
              <a:t> MFI)</a:t>
            </a:r>
            <a:endParaRPr lang="en-IN" sz="1600" dirty="0"/>
          </a:p>
        </p:txBody>
      </p:sp>
      <p:pic>
        <p:nvPicPr>
          <p:cNvPr id="12" name="Picture Placeholder 11"/>
          <p:cNvPicPr>
            <a:picLocks noGrp="1" noChangeAspect="1"/>
          </p:cNvPicPr>
          <p:nvPr>
            <p:ph type="pic" idx="1"/>
          </p:nvPr>
        </p:nvPicPr>
        <p:blipFill>
          <a:blip r:embed="rId2">
            <a:extLst>
              <a:ext uri="{28A0092B-C50C-407E-A947-70E740481C1C}">
                <a14:useLocalDpi xmlns:a14="http://schemas.microsoft.com/office/drawing/2010/main" val="0"/>
              </a:ext>
            </a:extLst>
          </a:blip>
          <a:srcRect l="16250" r="16250"/>
          <a:stretch>
            <a:fillRect/>
          </a:stretch>
        </p:blipFill>
        <p:spPr>
          <a:xfrm>
            <a:off x="6025925" y="0"/>
            <a:ext cx="6172198" cy="6858000"/>
          </a:xfrm>
        </p:spPr>
      </p:pic>
      <p:sp>
        <p:nvSpPr>
          <p:cNvPr id="4" name="Text Placeholder 3"/>
          <p:cNvSpPr>
            <a:spLocks noGrp="1"/>
          </p:cNvSpPr>
          <p:nvPr>
            <p:ph type="body" sz="half" idx="2"/>
          </p:nvPr>
        </p:nvSpPr>
        <p:spPr>
          <a:xfrm>
            <a:off x="1508126" y="2924944"/>
            <a:ext cx="4114800" cy="3629745"/>
          </a:xfrm>
        </p:spPr>
        <p:txBody>
          <a:bodyPr>
            <a:noAutofit/>
          </a:bodyPr>
          <a:lstStyle/>
          <a:p>
            <a:pPr algn="just"/>
            <a:r>
              <a:rPr lang="en-US" sz="1800" dirty="0"/>
              <a:t>Microfinance Law, which are intended as a catalyst for domestic banks to provide basic banking and insurance services to a higher number of low-income Indonesians in remote places. </a:t>
            </a:r>
          </a:p>
          <a:p>
            <a:pPr algn="just"/>
            <a:r>
              <a:rPr lang="en-US" sz="1900" dirty="0"/>
              <a:t>A report says Only around 22% of Indonesians are connected to formal financial institutions. Accessible for people in remote areas and on small islands, not just people in the cities. This is why </a:t>
            </a:r>
            <a:r>
              <a:rPr lang="en-IN" sz="1900" dirty="0"/>
              <a:t>micro-finance, like micro-banking and micro-insurance, is becoming </a:t>
            </a:r>
            <a:r>
              <a:rPr lang="en-US" sz="1900" dirty="0"/>
              <a:t>so important.</a:t>
            </a:r>
            <a:endParaRPr lang="en-IN" sz="1900" dirty="0"/>
          </a:p>
        </p:txBody>
      </p:sp>
    </p:spTree>
    <p:extLst>
      <p:ext uri="{BB962C8B-B14F-4D97-AF65-F5344CB8AC3E}">
        <p14:creationId xmlns:p14="http://schemas.microsoft.com/office/powerpoint/2010/main" val="217999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CONCLUSION </a:t>
            </a:r>
            <a:endParaRPr lang="en-IN" dirty="0"/>
          </a:p>
        </p:txBody>
      </p:sp>
      <p:sp>
        <p:nvSpPr>
          <p:cNvPr id="3" name="Rectangle 2"/>
          <p:cNvSpPr/>
          <p:nvPr/>
        </p:nvSpPr>
        <p:spPr>
          <a:xfrm>
            <a:off x="1522413" y="1844824"/>
            <a:ext cx="8244407" cy="3751283"/>
          </a:xfrm>
          <a:prstGeom prst="rect">
            <a:avLst/>
          </a:prstGeom>
        </p:spPr>
        <p:txBody>
          <a:bodyPr wrap="square">
            <a:spAutoFit/>
          </a:bodyPr>
          <a:lstStyle/>
          <a:p>
            <a:pPr marL="285750" indent="-285750" algn="just">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In this project report, </a:t>
            </a:r>
            <a:r>
              <a:rPr lang="en-IN" dirty="0"/>
              <a:t>evaluated </a:t>
            </a:r>
            <a:r>
              <a:rPr lang="en-IN" dirty="0">
                <a:latin typeface="Calibri" panose="020F0502020204030204" pitchFamily="34" charset="0"/>
                <a:ea typeface="Calibri" panose="020F0502020204030204" pitchFamily="34" charset="0"/>
                <a:cs typeface="Times New Roman" panose="02020603050405020304" pitchFamily="18" charset="0"/>
              </a:rPr>
              <a:t>individuals’ credit risk performance in a micro-finance environment using machine learning and deep learning techniques  we have used machine learning algorithms to predict the micro credit defaulters. We have mentioned the step by step procedure to </a:t>
            </a:r>
            <a:r>
              <a:rPr lang="en-IN" dirty="0" err="1">
                <a:latin typeface="Calibri" panose="020F0502020204030204" pitchFamily="34" charset="0"/>
                <a:ea typeface="Calibri" panose="020F0502020204030204" pitchFamily="34" charset="0"/>
                <a:cs typeface="Times New Roman" panose="02020603050405020304" pitchFamily="18" charset="0"/>
              </a:rPr>
              <a:t>analyze</a:t>
            </a:r>
            <a:r>
              <a:rPr lang="en-IN" dirty="0">
                <a:latin typeface="Calibri" panose="020F0502020204030204" pitchFamily="34" charset="0"/>
                <a:ea typeface="Calibri" panose="020F0502020204030204" pitchFamily="34" charset="0"/>
                <a:cs typeface="Times New Roman" panose="02020603050405020304" pitchFamily="18" charset="0"/>
              </a:rPr>
              <a:t> the dataset and finding the correlation between the features. Thus we can select the features which are correlated to each other and are independent in nature. </a:t>
            </a:r>
          </a:p>
          <a:p>
            <a:pPr marL="285750" indent="-285750" algn="just">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These feature set were then given as an input to four algorithms and a hyper parameter tuning was done to the best model and the accuracy has been improved. Hence we calculated the performance of each model using different performance metrics and compared them based on these metrics. Then we have also saved the best model and predicted the label. It was good the </a:t>
            </a:r>
            <a:r>
              <a:rPr lang="en-IN" dirty="0" err="1">
                <a:latin typeface="Calibri" panose="020F0502020204030204" pitchFamily="34" charset="0"/>
                <a:ea typeface="Calibri" panose="020F0502020204030204" pitchFamily="34" charset="0"/>
                <a:cs typeface="Times New Roman" panose="02020603050405020304" pitchFamily="18" charset="0"/>
              </a:rPr>
              <a:t>the</a:t>
            </a:r>
            <a:r>
              <a:rPr lang="en-IN" dirty="0">
                <a:latin typeface="Calibri" panose="020F0502020204030204" pitchFamily="34" charset="0"/>
                <a:ea typeface="Calibri" panose="020F0502020204030204" pitchFamily="34" charset="0"/>
                <a:cs typeface="Times New Roman" panose="02020603050405020304" pitchFamily="18" charset="0"/>
              </a:rPr>
              <a:t> predicted and actual values were almost same.</a:t>
            </a:r>
          </a:p>
        </p:txBody>
      </p:sp>
    </p:spTree>
    <p:extLst>
      <p:ext uri="{BB962C8B-B14F-4D97-AF65-F5344CB8AC3E}">
        <p14:creationId xmlns:p14="http://schemas.microsoft.com/office/powerpoint/2010/main" val="241596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800" dirty="0"/>
              <a:t>Limitations of this work &amp; Scope for Future Work</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rcRect l="20000" r="20000"/>
          <a:stretch>
            <a:fillRect/>
          </a:stretch>
        </p:blipFill>
        <p:spPr/>
      </p:pic>
      <p:sp>
        <p:nvSpPr>
          <p:cNvPr id="6" name="Text Placeholder 5"/>
          <p:cNvSpPr>
            <a:spLocks noGrp="1"/>
          </p:cNvSpPr>
          <p:nvPr>
            <p:ph type="body" sz="half" idx="2"/>
          </p:nvPr>
        </p:nvSpPr>
        <p:spPr>
          <a:xfrm>
            <a:off x="1522412" y="2780928"/>
            <a:ext cx="4355975" cy="3384375"/>
          </a:xfrm>
        </p:spPr>
        <p:txBody>
          <a:bodyPr>
            <a:normAutofit fontScale="70000" lnSpcReduction="20000"/>
          </a:bodyPr>
          <a:lstStyle/>
          <a:p>
            <a:pPr marL="342900" lvl="0" indent="-34290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First draw back is the length of the dataset it is very huge and hard to handle.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Followed by more number of outliers and skewness these two will reduce our model accuracy.</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Also, we have tried best to deal with outliers, skewness and zero values. So it looks quite good that we have achieved a accuracy of 91.32% even after dealing all these drawbacks.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rPr>
              <a:t>Also,</a:t>
            </a:r>
            <a:r>
              <a:rPr lang="en-US" dirty="0">
                <a:latin typeface="Calibri" panose="020F0502020204030204" pitchFamily="34" charset="0"/>
                <a:ea typeface="Calibri" panose="020F0502020204030204" pitchFamily="34" charset="0"/>
                <a:cs typeface="Times New Roman" panose="02020603050405020304" pitchFamily="18" charset="0"/>
              </a:rPr>
              <a:t> this study will not cover all Classification algorithms instead, it is focused on the chosen algorithm, starting from the basic </a:t>
            </a:r>
            <a:r>
              <a:rPr lang="en-US" dirty="0" err="1">
                <a:latin typeface="Calibri" panose="020F0502020204030204" pitchFamily="34" charset="0"/>
                <a:ea typeface="Calibri" panose="020F0502020204030204" pitchFamily="34" charset="0"/>
                <a:cs typeface="Times New Roman" panose="02020603050405020304" pitchFamily="18" charset="0"/>
              </a:rPr>
              <a:t>ensembling</a:t>
            </a:r>
            <a:r>
              <a:rPr lang="en-US" dirty="0">
                <a:latin typeface="Calibri" panose="020F0502020204030204" pitchFamily="34" charset="0"/>
                <a:ea typeface="Calibri" panose="020F0502020204030204" pitchFamily="34" charset="0"/>
                <a:cs typeface="Times New Roman" panose="02020603050405020304" pitchFamily="18" charset="0"/>
              </a:rPr>
              <a:t> techniques to the advanced ones</a:t>
            </a:r>
            <a:endParaRPr lang="en-US"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Introduction</a:t>
            </a:r>
          </a:p>
        </p:txBody>
      </p:sp>
      <p:sp>
        <p:nvSpPr>
          <p:cNvPr id="14" name="Content Placeholder 13"/>
          <p:cNvSpPr>
            <a:spLocks noGrp="1"/>
          </p:cNvSpPr>
          <p:nvPr>
            <p:ph idx="1"/>
          </p:nvPr>
        </p:nvSpPr>
        <p:spPr/>
        <p:txBody>
          <a:bodyPr>
            <a:normAutofit fontScale="77500" lnSpcReduction="20000"/>
          </a:bodyPr>
          <a:lstStyle/>
          <a:p>
            <a:pPr lvl="0" algn="just"/>
            <a:r>
              <a:rPr lang="en-IN" dirty="0"/>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a:t>
            </a:r>
          </a:p>
          <a:p>
            <a:pPr algn="just"/>
            <a:r>
              <a:rPr lang="en-IN" dirty="0"/>
              <a:t>Today, microfinance is widely accepted as a poverty-reduction tool, representing $70 billion in outstanding loans and a global outreach of 200 million clients. </a:t>
            </a:r>
          </a:p>
          <a:p>
            <a:pPr lvl="0" algn="just"/>
            <a:r>
              <a:rPr lang="en-IN" dirty="0"/>
              <a:t>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uneven with both significant challenges and successes.</a:t>
            </a:r>
          </a:p>
        </p:txBody>
      </p:sp>
      <p:sp>
        <p:nvSpPr>
          <p:cNvPr id="8" name="Text Placeholder 7"/>
          <p:cNvSpPr>
            <a:spLocks noGrp="1"/>
          </p:cNvSpPr>
          <p:nvPr>
            <p:ph type="body" sz="half" idx="2"/>
          </p:nvPr>
        </p:nvSpPr>
        <p:spPr/>
        <p:txBody>
          <a:bodyPr/>
          <a:lstStyle/>
          <a:p>
            <a:r>
              <a:rPr lang="en-IN" dirty="0"/>
              <a:t> </a:t>
            </a:r>
          </a:p>
        </p:txBody>
      </p:sp>
      <p:sp>
        <p:nvSpPr>
          <p:cNvPr id="4" name="Rectangle 2"/>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 name="Object 4"/>
          <p:cNvGraphicFramePr>
            <a:graphicFrameLocks noChangeAspect="1"/>
          </p:cNvGraphicFramePr>
          <p:nvPr>
            <p:extLst>
              <p:ext uri="{D42A27DB-BD31-4B8C-83A1-F6EECF244321}">
                <p14:modId xmlns:p14="http://schemas.microsoft.com/office/powerpoint/2010/main" val="1255305775"/>
              </p:ext>
            </p:extLst>
          </p:nvPr>
        </p:nvGraphicFramePr>
        <p:xfrm>
          <a:off x="1629916" y="2895598"/>
          <a:ext cx="4104456" cy="2837657"/>
        </p:xfrm>
        <a:graphic>
          <a:graphicData uri="http://schemas.openxmlformats.org/presentationml/2006/ole">
            <mc:AlternateContent xmlns:mc="http://schemas.openxmlformats.org/markup-compatibility/2006">
              <mc:Choice xmlns:v="urn:schemas-microsoft-com:vml" Requires="v">
                <p:oleObj name="Bitmap Image" r:id="rId2" imgW="3715269" imgH="2448267" progId="Paint.Picture">
                  <p:embed/>
                </p:oleObj>
              </mc:Choice>
              <mc:Fallback>
                <p:oleObj name="Bitmap Image" r:id="rId2" imgW="3715269" imgH="2448267" progId="Paint.Picture">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9916" y="2895598"/>
                        <a:ext cx="4104456" cy="2837657"/>
                      </a:xfrm>
                      <a:prstGeom prst="rect">
                        <a:avLst/>
                      </a:prstGeom>
                      <a:noFill/>
                    </p:spPr>
                  </p:pic>
                </p:oleObj>
              </mc:Fallback>
            </mc:AlternateContent>
          </a:graphicData>
        </a:graphic>
      </p:graphicFrame>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5861" y="908720"/>
            <a:ext cx="7920879" cy="4936736"/>
          </a:xfrm>
          <a:prstGeom prst="rect">
            <a:avLst/>
          </a:prstGeom>
        </p:spPr>
        <p:txBody>
          <a:bodyPr wrap="square">
            <a:spAutoFit/>
          </a:bodyPr>
          <a:lstStyle/>
          <a:p>
            <a:pPr marL="342900" lvl="0" indent="-342900" algn="just">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We are working with client that is in Telecom Industry .They have launched various products and have developed its business and organization based on the budget operator model, offering better products at Lower Prices to all value conscious customers through a strategy of disruptive innovation that focuses on the subscriber.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Telecom Industry understand the importance of communication and how it affects a person’s life, thus, focusing on providing their services and products to low income families and poor customers that can help them in the need of hour.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438268" y="2085144"/>
            <a:ext cx="6287616" cy="2782640"/>
          </a:xfrm>
          <a:prstGeom prst="rect">
            <a:avLst/>
          </a:prstGeom>
        </p:spPr>
      </p:pic>
    </p:spTree>
    <p:extLst>
      <p:ext uri="{BB962C8B-B14F-4D97-AF65-F5344CB8AC3E}">
        <p14:creationId xmlns:p14="http://schemas.microsoft.com/office/powerpoint/2010/main" val="233171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IN" sz="3600" dirty="0"/>
              <a:t>Indonesia </a:t>
            </a:r>
            <a:br>
              <a:rPr lang="en-IN" sz="3600" dirty="0"/>
            </a:br>
            <a:r>
              <a:rPr lang="en-IN" sz="3600" dirty="0"/>
              <a:t>Economic survey </a:t>
            </a:r>
          </a:p>
        </p:txBody>
      </p:sp>
      <p:sp>
        <p:nvSpPr>
          <p:cNvPr id="11" name="Content Placeholder 10"/>
          <p:cNvSpPr>
            <a:spLocks noGrp="1"/>
          </p:cNvSpPr>
          <p:nvPr>
            <p:ph idx="1"/>
          </p:nvPr>
        </p:nvSpPr>
        <p:spPr/>
        <p:txBody>
          <a:bodyPr/>
          <a:lstStyle/>
          <a:p>
            <a:pPr marL="0" indent="0" algn="just">
              <a:buNone/>
            </a:pPr>
            <a:r>
              <a:rPr lang="en-US" b="1" dirty="0"/>
              <a:t>203 million</a:t>
            </a:r>
            <a:r>
              <a:rPr lang="en-US" dirty="0"/>
              <a:t>, or </a:t>
            </a:r>
            <a:r>
              <a:rPr lang="en-US" b="1" dirty="0"/>
              <a:t>81.5% </a:t>
            </a:r>
            <a:r>
              <a:rPr lang="en-US" dirty="0"/>
              <a:t>of Indonesians are at the bottom of the economic pyramid</a:t>
            </a:r>
            <a:endParaRPr lang="en-IN" dirty="0"/>
          </a:p>
        </p:txBody>
      </p:sp>
      <p:sp>
        <p:nvSpPr>
          <p:cNvPr id="12" name="Text Placeholder 11"/>
          <p:cNvSpPr>
            <a:spLocks noGrp="1"/>
          </p:cNvSpPr>
          <p:nvPr>
            <p:ph type="body" sz="half" idx="2"/>
          </p:nvPr>
        </p:nvSpPr>
        <p:spPr>
          <a:xfrm>
            <a:off x="1522413" y="2895599"/>
            <a:ext cx="4114800" cy="3276601"/>
          </a:xfrm>
        </p:spPr>
        <p:txBody>
          <a:bodyPr>
            <a:normAutofit fontScale="92500" lnSpcReduction="20000"/>
          </a:bodyPr>
          <a:lstStyle/>
          <a:p>
            <a:pPr algn="just"/>
            <a:r>
              <a:rPr lang="en-US" dirty="0"/>
              <a:t>Microfinance involves the supply of financial services to poor or low-income earning individuals and companies, which may include </a:t>
            </a:r>
            <a:r>
              <a:rPr lang="en-US" b="1" dirty="0"/>
              <a:t>micro-credit.</a:t>
            </a:r>
          </a:p>
          <a:p>
            <a:r>
              <a:rPr lang="en-IN" dirty="0"/>
              <a:t>In Indonesia the banks and MFI : </a:t>
            </a:r>
          </a:p>
          <a:p>
            <a:r>
              <a:rPr lang="en-IN" dirty="0"/>
              <a:t>1195 commercial banks </a:t>
            </a:r>
          </a:p>
          <a:p>
            <a:r>
              <a:rPr lang="en-IN" dirty="0"/>
              <a:t>1,6435 rural banks  </a:t>
            </a:r>
          </a:p>
          <a:p>
            <a:r>
              <a:rPr lang="en-US" dirty="0"/>
              <a:t>Up to 600,0006 other Micro finance institutions (MFIs)</a:t>
            </a:r>
            <a:endParaRPr lang="en-IN" dirty="0"/>
          </a:p>
        </p:txBody>
      </p:sp>
      <p:pic>
        <p:nvPicPr>
          <p:cNvPr id="6" name="Picture 5"/>
          <p:cNvPicPr>
            <a:picLocks noChangeAspect="1"/>
          </p:cNvPicPr>
          <p:nvPr/>
        </p:nvPicPr>
        <p:blipFill>
          <a:blip r:embed="rId2"/>
          <a:stretch>
            <a:fillRect/>
          </a:stretch>
        </p:blipFill>
        <p:spPr>
          <a:xfrm>
            <a:off x="5950396" y="1988840"/>
            <a:ext cx="6048673" cy="4291955"/>
          </a:xfrm>
          <a:prstGeom prst="rect">
            <a:avLst/>
          </a:prstGeom>
        </p:spPr>
      </p:pic>
      <p:sp>
        <p:nvSpPr>
          <p:cNvPr id="7" name="Rectangle 2"/>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25882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Project Goal</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4412" y="2780928"/>
            <a:ext cx="5257800" cy="3168352"/>
          </a:xfrm>
        </p:spPr>
      </p:pic>
      <p:sp>
        <p:nvSpPr>
          <p:cNvPr id="4" name="Text Placeholder 3"/>
          <p:cNvSpPr>
            <a:spLocks noGrp="1"/>
          </p:cNvSpPr>
          <p:nvPr>
            <p:ph type="body" sz="half" idx="2"/>
          </p:nvPr>
        </p:nvSpPr>
        <p:spPr>
          <a:xfrm>
            <a:off x="1522413" y="2895599"/>
            <a:ext cx="4114800" cy="3485729"/>
          </a:xfrm>
        </p:spPr>
        <p:txBody>
          <a:bodyPr>
            <a:normAutofit fontScale="85000" lnSpcReduction="20000"/>
          </a:bodyPr>
          <a:lstStyle/>
          <a:p>
            <a:r>
              <a:rPr lang="en-IN" dirty="0"/>
              <a:t>Analytical Problem Framing</a:t>
            </a:r>
          </a:p>
          <a:p>
            <a:pPr marL="342900" indent="-342900">
              <a:buFont typeface="Courier New" panose="02070309020205020404" pitchFamily="49" charset="0"/>
              <a:buChar char="o"/>
            </a:pPr>
            <a:r>
              <a:rPr lang="en-IN" dirty="0"/>
              <a:t>EDA</a:t>
            </a:r>
          </a:p>
          <a:p>
            <a:pPr marL="342900" indent="-342900">
              <a:buFont typeface="Courier New" panose="02070309020205020404" pitchFamily="49" charset="0"/>
              <a:buChar char="o"/>
            </a:pPr>
            <a:r>
              <a:rPr lang="en-IN" dirty="0"/>
              <a:t>Visualizations</a:t>
            </a:r>
          </a:p>
          <a:p>
            <a:r>
              <a:rPr lang="en-IN" dirty="0"/>
              <a:t>Data Pre-processing on Train &amp; test dataset </a:t>
            </a:r>
          </a:p>
          <a:p>
            <a:r>
              <a:rPr lang="en-IN" dirty="0"/>
              <a:t>Model development and Evaluation </a:t>
            </a:r>
          </a:p>
          <a:p>
            <a:r>
              <a:rPr lang="en-IN" dirty="0"/>
              <a:t>Performing Hyper-parameter Tuning </a:t>
            </a:r>
          </a:p>
          <a:p>
            <a:r>
              <a:rPr lang="en-IN" dirty="0"/>
              <a:t>Best Fit Model and prediction </a:t>
            </a:r>
          </a:p>
          <a:p>
            <a:r>
              <a:rPr lang="en-IN" dirty="0"/>
              <a:t>Conclusion </a:t>
            </a:r>
          </a:p>
        </p:txBody>
      </p:sp>
    </p:spTree>
    <p:extLst>
      <p:ext uri="{BB962C8B-B14F-4D97-AF65-F5344CB8AC3E}">
        <p14:creationId xmlns:p14="http://schemas.microsoft.com/office/powerpoint/2010/main" val="19667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1"/>
            <a:ext cx="4114800" cy="1807096"/>
          </a:xfrm>
        </p:spPr>
        <p:txBody>
          <a:bodyPr/>
          <a:lstStyle/>
          <a:p>
            <a:r>
              <a:rPr lang="en-US" sz="2800" dirty="0"/>
              <a:t>Exploratory Data Analysis </a:t>
            </a:r>
            <a:br>
              <a:rPr lang="en-US" sz="3200" dirty="0"/>
            </a:br>
            <a:r>
              <a:rPr lang="en-US" sz="3200" dirty="0"/>
              <a:t>(</a:t>
            </a:r>
            <a:r>
              <a:rPr lang="en-IN" sz="3200" dirty="0"/>
              <a:t>EDA)</a:t>
            </a:r>
          </a:p>
        </p:txBody>
      </p:sp>
      <p:sp>
        <p:nvSpPr>
          <p:cNvPr id="3" name="Content Placeholder 2"/>
          <p:cNvSpPr>
            <a:spLocks noGrp="1"/>
          </p:cNvSpPr>
          <p:nvPr>
            <p:ph idx="1"/>
          </p:nvPr>
        </p:nvSpPr>
        <p:spPr>
          <a:xfrm>
            <a:off x="5907952" y="685800"/>
            <a:ext cx="5444262" cy="5486400"/>
          </a:xfrm>
        </p:spPr>
        <p:txBody>
          <a:bodyPr>
            <a:normAutofit lnSpcReduction="10000"/>
          </a:bodyPr>
          <a:lstStyle/>
          <a:p>
            <a:pPr algn="just">
              <a:buFont typeface="Wingdings" panose="05000000000000000000" pitchFamily="2" charset="2"/>
              <a:buChar char="q"/>
            </a:pPr>
            <a:r>
              <a:rPr lang="en-IN" dirty="0"/>
              <a:t>This section shows the exploration done on the dataset, which is what motivated the use of the algorithm.</a:t>
            </a:r>
          </a:p>
          <a:p>
            <a:pPr algn="just">
              <a:buFont typeface="Wingdings" panose="05000000000000000000" pitchFamily="2" charset="2"/>
              <a:buChar char="q"/>
            </a:pPr>
            <a:r>
              <a:rPr lang="en-IN" dirty="0"/>
              <a:t>A significant relationship between Non-defaulter &amp; defaulter.</a:t>
            </a:r>
          </a:p>
          <a:p>
            <a:pPr algn="just">
              <a:buFont typeface="Wingdings" panose="05000000000000000000" pitchFamily="2" charset="2"/>
              <a:buChar char="q"/>
            </a:pPr>
            <a:r>
              <a:rPr lang="en-IN" dirty="0"/>
              <a:t>Dataset is imbalanced. Label ‘1’ has approximately 87.5% records, while, label ‘0’ has approximately 12.5% records.</a:t>
            </a:r>
          </a:p>
          <a:p>
            <a:pPr algn="just">
              <a:buFont typeface="Wingdings" panose="05000000000000000000" pitchFamily="2" charset="2"/>
              <a:buChar char="q"/>
            </a:pPr>
            <a:r>
              <a:rPr lang="en-IN" dirty="0"/>
              <a:t>Training phase: The system is trained by using the data set and fits a model</a:t>
            </a:r>
          </a:p>
          <a:p>
            <a:pPr algn="just">
              <a:buFont typeface="Wingdings" panose="05000000000000000000" pitchFamily="2" charset="2"/>
              <a:buChar char="q"/>
            </a:pPr>
            <a:r>
              <a:rPr lang="en-IN" dirty="0"/>
              <a:t>Testing phase: The system is provided with the inputs and is tested for its working.  The accuracy is checked</a:t>
            </a:r>
          </a:p>
          <a:p>
            <a:pPr marL="0" indent="0">
              <a:buNone/>
            </a:pPr>
            <a:endParaRPr lang="en-IN" dirty="0"/>
          </a:p>
        </p:txBody>
      </p:sp>
      <p:sp>
        <p:nvSpPr>
          <p:cNvPr id="4" name="Text Placeholder 3"/>
          <p:cNvSpPr>
            <a:spLocks noGrp="1"/>
          </p:cNvSpPr>
          <p:nvPr>
            <p:ph type="body" sz="half" idx="2"/>
          </p:nvPr>
        </p:nvSpPr>
        <p:spPr>
          <a:xfrm>
            <a:off x="1522413" y="2895599"/>
            <a:ext cx="4114800" cy="3053681"/>
          </a:xfrm>
        </p:spPr>
        <p:txBody>
          <a:bodyPr/>
          <a:lstStyle/>
          <a:p>
            <a:r>
              <a:rPr lang="en-IN" dirty="0"/>
              <a:t> </a:t>
            </a:r>
          </a:p>
        </p:txBody>
      </p:sp>
      <p:grpSp>
        <p:nvGrpSpPr>
          <p:cNvPr id="5" name="Google Shape;181;p11"/>
          <p:cNvGrpSpPr/>
          <p:nvPr/>
        </p:nvGrpSpPr>
        <p:grpSpPr>
          <a:xfrm>
            <a:off x="1645974" y="2867785"/>
            <a:ext cx="3867678" cy="3056467"/>
            <a:chOff x="228599" y="0"/>
            <a:chExt cx="4114800" cy="4114800"/>
          </a:xfrm>
        </p:grpSpPr>
        <p:sp>
          <p:nvSpPr>
            <p:cNvPr id="6" name="Google Shape;182;p11"/>
            <p:cNvSpPr/>
            <p:nvPr/>
          </p:nvSpPr>
          <p:spPr>
            <a:xfrm>
              <a:off x="228599" y="0"/>
              <a:ext cx="4114800" cy="4114800"/>
            </a:xfrm>
            <a:prstGeom prst="quadArrow">
              <a:avLst>
                <a:gd name="adj1" fmla="val 2000"/>
                <a:gd name="adj2" fmla="val 4000"/>
                <a:gd name="adj3" fmla="val 5000"/>
              </a:avLst>
            </a:prstGeom>
            <a:solidFill>
              <a:srgbClr val="F1D6CD"/>
            </a:solid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7" name="Google Shape;183;p11"/>
            <p:cNvSpPr/>
            <p:nvPr/>
          </p:nvSpPr>
          <p:spPr>
            <a:xfrm>
              <a:off x="496061" y="267462"/>
              <a:ext cx="1645920" cy="1645920"/>
            </a:xfrm>
            <a:prstGeom prst="roundRect">
              <a:avLst>
                <a:gd name="adj" fmla="val 16667"/>
              </a:avLst>
            </a:prstGeom>
            <a:solidFill>
              <a:srgbClr val="DC7F45"/>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 name="Google Shape;184;p11"/>
            <p:cNvSpPr txBox="1"/>
            <p:nvPr/>
          </p:nvSpPr>
          <p:spPr>
            <a:xfrm>
              <a:off x="576408" y="347809"/>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Shape : 2,09,593 rows and 37 columns</a:t>
              </a:r>
              <a:endParaRPr dirty="0"/>
            </a:p>
          </p:txBody>
        </p:sp>
        <p:sp>
          <p:nvSpPr>
            <p:cNvPr id="9" name="Google Shape;185;p11"/>
            <p:cNvSpPr/>
            <p:nvPr/>
          </p:nvSpPr>
          <p:spPr>
            <a:xfrm>
              <a:off x="2430017" y="267462"/>
              <a:ext cx="1645920" cy="164592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 name="Google Shape;186;p11"/>
            <p:cNvSpPr txBox="1"/>
            <p:nvPr/>
          </p:nvSpPr>
          <p:spPr>
            <a:xfrm>
              <a:off x="2510364" y="347809"/>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a:solidFill>
                    <a:schemeClr val="lt1"/>
                  </a:solidFill>
                  <a:latin typeface="Constantia"/>
                  <a:ea typeface="Constantia"/>
                  <a:cs typeface="Constantia"/>
                  <a:sym typeface="Constantia"/>
                </a:rPr>
                <a:t>No null values present</a:t>
              </a:r>
              <a:endParaRPr sz="1600" b="0" i="0" u="none" strike="noStrike" cap="none">
                <a:solidFill>
                  <a:schemeClr val="lt1"/>
                </a:solidFill>
                <a:latin typeface="Constantia"/>
                <a:ea typeface="Constantia"/>
                <a:cs typeface="Constantia"/>
                <a:sym typeface="Constantia"/>
              </a:endParaRPr>
            </a:p>
          </p:txBody>
        </p:sp>
        <p:sp>
          <p:nvSpPr>
            <p:cNvPr id="11" name="Google Shape;187;p11"/>
            <p:cNvSpPr/>
            <p:nvPr/>
          </p:nvSpPr>
          <p:spPr>
            <a:xfrm>
              <a:off x="496061" y="2201418"/>
              <a:ext cx="1645920" cy="1645920"/>
            </a:xfrm>
            <a:prstGeom prst="roundRect">
              <a:avLst>
                <a:gd name="adj" fmla="val 16667"/>
              </a:avLst>
            </a:prstGeom>
            <a:solidFill>
              <a:srgbClr val="D8B259"/>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 name="Google Shape;188;p11"/>
            <p:cNvSpPr txBox="1"/>
            <p:nvPr/>
          </p:nvSpPr>
          <p:spPr>
            <a:xfrm>
              <a:off x="576408" y="2281765"/>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No Duplicate record found</a:t>
              </a:r>
              <a:endParaRPr sz="1600" b="0" i="0" u="none" strike="noStrike" cap="none" dirty="0">
                <a:solidFill>
                  <a:schemeClr val="lt1"/>
                </a:solidFill>
                <a:latin typeface="Constantia"/>
                <a:ea typeface="Constantia"/>
                <a:cs typeface="Constantia"/>
                <a:sym typeface="Constantia"/>
              </a:endParaRPr>
            </a:p>
          </p:txBody>
        </p:sp>
        <p:sp>
          <p:nvSpPr>
            <p:cNvPr id="13" name="Google Shape;189;p11"/>
            <p:cNvSpPr/>
            <p:nvPr/>
          </p:nvSpPr>
          <p:spPr>
            <a:xfrm>
              <a:off x="2430017" y="2201418"/>
              <a:ext cx="1645920" cy="164592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4" name="Google Shape;190;p11"/>
            <p:cNvSpPr txBox="1"/>
            <p:nvPr/>
          </p:nvSpPr>
          <p:spPr>
            <a:xfrm>
              <a:off x="2510364" y="2281765"/>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a:solidFill>
                    <a:schemeClr val="lt1"/>
                  </a:solidFill>
                  <a:latin typeface="Constantia"/>
                  <a:ea typeface="Constantia"/>
                  <a:cs typeface="Constantia"/>
                  <a:sym typeface="Constantia"/>
                </a:rPr>
                <a:t>Datatypes of float, integer and object are in dataset</a:t>
              </a:r>
              <a:endParaRPr sz="1600" b="0" i="0" u="none" strike="noStrike" cap="none">
                <a:solidFill>
                  <a:schemeClr val="lt1"/>
                </a:solidFill>
                <a:latin typeface="Constantia"/>
                <a:ea typeface="Constantia"/>
                <a:cs typeface="Constantia"/>
                <a:sym typeface="Constantia"/>
              </a:endParaRPr>
            </a:p>
          </p:txBody>
        </p:sp>
      </p:grpSp>
    </p:spTree>
    <p:extLst>
      <p:ext uri="{BB962C8B-B14F-4D97-AF65-F5344CB8AC3E}">
        <p14:creationId xmlns:p14="http://schemas.microsoft.com/office/powerpoint/2010/main" val="68607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Visualizations </a:t>
            </a:r>
          </a:p>
        </p:txBody>
      </p:sp>
      <p:pic>
        <p:nvPicPr>
          <p:cNvPr id="4" name="Content Placeholder 3"/>
          <p:cNvPicPr>
            <a:picLocks noGrp="1"/>
          </p:cNvPicPr>
          <p:nvPr>
            <p:ph idx="1"/>
          </p:nvPr>
        </p:nvPicPr>
        <p:blipFill>
          <a:blip r:embed="rId2"/>
          <a:stretch>
            <a:fillRect/>
          </a:stretch>
        </p:blipFill>
        <p:spPr>
          <a:xfrm>
            <a:off x="1773932" y="2348880"/>
            <a:ext cx="3009900" cy="3384376"/>
          </a:xfrm>
          <a:prstGeom prst="rect">
            <a:avLst/>
          </a:prstGeom>
        </p:spPr>
      </p:pic>
      <p:pic>
        <p:nvPicPr>
          <p:cNvPr id="5" name="Picture 4"/>
          <p:cNvPicPr/>
          <p:nvPr/>
        </p:nvPicPr>
        <p:blipFill>
          <a:blip r:embed="rId3"/>
          <a:stretch>
            <a:fillRect/>
          </a:stretch>
        </p:blipFill>
        <p:spPr>
          <a:xfrm>
            <a:off x="5158308" y="1916832"/>
            <a:ext cx="5970265" cy="4248472"/>
          </a:xfrm>
          <a:prstGeom prst="rect">
            <a:avLst/>
          </a:prstGeom>
        </p:spPr>
      </p:pic>
    </p:spTree>
    <p:extLst>
      <p:ext uri="{BB962C8B-B14F-4D97-AF65-F5344CB8AC3E}">
        <p14:creationId xmlns:p14="http://schemas.microsoft.com/office/powerpoint/2010/main" val="274496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IN" sz="2400" dirty="0"/>
              <a:t>Loan count as per date and month (Non-defaulter and Defaulter):</a:t>
            </a:r>
          </a:p>
        </p:txBody>
      </p:sp>
      <p:sp>
        <p:nvSpPr>
          <p:cNvPr id="9" name="Content Placeholder 8"/>
          <p:cNvSpPr>
            <a:spLocks noGrp="1"/>
          </p:cNvSpPr>
          <p:nvPr>
            <p:ph sz="half" idx="1"/>
          </p:nvPr>
        </p:nvSpPr>
        <p:spPr/>
        <p:txBody>
          <a:bodyPr/>
          <a:lstStyle/>
          <a:p>
            <a:pPr marL="0" indent="0">
              <a:buNone/>
            </a:pPr>
            <a:r>
              <a:rPr lang="en-IN" dirty="0"/>
              <a:t> </a:t>
            </a:r>
          </a:p>
        </p:txBody>
      </p:sp>
      <p:sp>
        <p:nvSpPr>
          <p:cNvPr id="10" name="Content Placeholder 9"/>
          <p:cNvSpPr>
            <a:spLocks noGrp="1"/>
          </p:cNvSpPr>
          <p:nvPr>
            <p:ph sz="half" idx="2"/>
          </p:nvPr>
        </p:nvSpPr>
        <p:spPr/>
        <p:txBody>
          <a:bodyPr/>
          <a:lstStyle/>
          <a:p>
            <a:pPr marL="0" indent="0">
              <a:buNone/>
            </a:pPr>
            <a:r>
              <a:rPr lang="en-IN" dirty="0"/>
              <a:t> </a:t>
            </a:r>
          </a:p>
        </p:txBody>
      </p:sp>
      <p:pic>
        <p:nvPicPr>
          <p:cNvPr id="11" name="Picture 10"/>
          <p:cNvPicPr/>
          <p:nvPr/>
        </p:nvPicPr>
        <p:blipFill>
          <a:blip r:embed="rId2"/>
          <a:stretch>
            <a:fillRect/>
          </a:stretch>
        </p:blipFill>
        <p:spPr>
          <a:xfrm>
            <a:off x="1341884" y="1984248"/>
            <a:ext cx="5040560" cy="4187952"/>
          </a:xfrm>
          <a:prstGeom prst="rect">
            <a:avLst/>
          </a:prstGeom>
        </p:spPr>
      </p:pic>
      <p:pic>
        <p:nvPicPr>
          <p:cNvPr id="12" name="Picture 11"/>
          <p:cNvPicPr/>
          <p:nvPr/>
        </p:nvPicPr>
        <p:blipFill>
          <a:blip r:embed="rId3"/>
          <a:stretch>
            <a:fillRect/>
          </a:stretch>
        </p:blipFill>
        <p:spPr>
          <a:xfrm>
            <a:off x="6478424" y="1984248"/>
            <a:ext cx="4873787" cy="4187952"/>
          </a:xfrm>
          <a:prstGeom prst="rect">
            <a:avLst/>
          </a:prstGeom>
        </p:spPr>
      </p:pic>
    </p:spTree>
    <p:extLst>
      <p:ext uri="{BB962C8B-B14F-4D97-AF65-F5344CB8AC3E}">
        <p14:creationId xmlns:p14="http://schemas.microsoft.com/office/powerpoint/2010/main" val="346119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298</TotalTime>
  <Words>1237</Words>
  <Application>Microsoft Office PowerPoint</Application>
  <PresentationFormat>Custom</PresentationFormat>
  <Paragraphs>76</Paragraphs>
  <Slides>21</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1" baseType="lpstr">
      <vt:lpstr>Arial</vt:lpstr>
      <vt:lpstr>Calibri</vt:lpstr>
      <vt:lpstr>Cambria</vt:lpstr>
      <vt:lpstr>Constantia</vt:lpstr>
      <vt:lpstr>Courier New</vt:lpstr>
      <vt:lpstr>Helvetica Neue</vt:lpstr>
      <vt:lpstr>Symbol</vt:lpstr>
      <vt:lpstr>Wingdings</vt:lpstr>
      <vt:lpstr>Currency Symbols 16x9</vt:lpstr>
      <vt:lpstr>Bitmap Image</vt:lpstr>
      <vt:lpstr>Micro Credit Defaulter Project</vt:lpstr>
      <vt:lpstr>Microfinance  (a brief description about  Indonesians MFI)</vt:lpstr>
      <vt:lpstr>Introduction</vt:lpstr>
      <vt:lpstr>PowerPoint Presentation</vt:lpstr>
      <vt:lpstr>Indonesia  Economic survey </vt:lpstr>
      <vt:lpstr>Project Goal</vt:lpstr>
      <vt:lpstr>Exploratory Data Analysis  (EDA)</vt:lpstr>
      <vt:lpstr>Visualizations </vt:lpstr>
      <vt:lpstr>Loan count as per date and month (Non-defaulter and Defaulter):</vt:lpstr>
      <vt:lpstr>PowerPoint Presentation</vt:lpstr>
      <vt:lpstr>PowerPoint Presentation</vt:lpstr>
      <vt:lpstr>PowerPoint Presentation</vt:lpstr>
      <vt:lpstr>PowerPoint Presentation</vt:lpstr>
      <vt:lpstr>Model building</vt:lpstr>
      <vt:lpstr> </vt:lpstr>
      <vt:lpstr>Models: </vt:lpstr>
      <vt:lpstr>PowerPoint Presentation</vt:lpstr>
      <vt:lpstr>PowerPoint Presentation</vt:lpstr>
      <vt:lpstr>Best Fit Model </vt:lpstr>
      <vt:lpstr>CONCLUSION </vt:lpstr>
      <vt:lpstr>Limitations of this work &amp; Scope for Future Work</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 Project</dc:title>
  <dc:creator>Microsoft account</dc:creator>
  <cp:lastModifiedBy>Gaurav Panwar</cp:lastModifiedBy>
  <cp:revision>26</cp:revision>
  <dcterms:created xsi:type="dcterms:W3CDTF">2022-04-17T07:25:51Z</dcterms:created>
  <dcterms:modified xsi:type="dcterms:W3CDTF">2022-09-15T13:50:35Z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